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11"/>
  </p:notesMasterIdLst>
  <p:handoutMasterIdLst>
    <p:handoutMasterId r:id="rId12"/>
  </p:handoutMasterIdLst>
  <p:sldIdLst>
    <p:sldId id="256" r:id="rId3"/>
    <p:sldId id="282" r:id="rId4"/>
    <p:sldId id="283" r:id="rId5"/>
    <p:sldId id="260" r:id="rId6"/>
    <p:sldId id="287" r:id="rId7"/>
    <p:sldId id="288" r:id="rId8"/>
    <p:sldId id="290" r:id="rId9"/>
    <p:sldId id="289" r:id="rId10"/>
  </p:sldIdLst>
  <p:sldSz cx="9144000" cy="6858000" type="screen4x3"/>
  <p:notesSz cx="6858000" cy="9144000"/>
  <p:embeddedFontLst>
    <p:embeddedFont>
      <p:font typeface="Calibri" pitchFamily="34" charset="0"/>
      <p:regular r:id="rId13"/>
      <p:bold r:id="rId14"/>
      <p:italic r:id="rId15"/>
      <p:boldItalic r:id="rId16"/>
    </p:embeddedFont>
    <p:embeddedFont>
      <p:font typeface="Segoe UI" pitchFamily="34" charset="0"/>
      <p:regular r:id="rId17"/>
      <p:bold r:id="rId18"/>
      <p:italic r:id="rId19"/>
      <p:boldItalic r:id="rId20"/>
    </p:embeddedFont>
    <p:embeddedFont>
      <p:font typeface="Perpetua"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0" autoAdjust="0"/>
  </p:normalViewPr>
  <p:slideViewPr>
    <p:cSldViewPr>
      <p:cViewPr varScale="1">
        <p:scale>
          <a:sx n="100" d="100"/>
          <a:sy n="100" d="100"/>
        </p:scale>
        <p:origin x="-318" y="-102"/>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9/9/2014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xmlns="" val="129377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xmlns="" val="33629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8650" y="76200"/>
            <a:ext cx="7258050" cy="7741920"/>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0" y="957601"/>
            <a:ext cx="7772400" cy="860425"/>
          </a:xfrm>
        </p:spPr>
        <p:txBody>
          <a:bodyPr anchor="b" anchorCtr="0"/>
          <a:lstStyle>
            <a:lvl1pPr algn="l">
              <a:buFontTx/>
              <a:buNone/>
              <a:defRPr>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66600" y="1676400"/>
            <a:ext cx="7753800" cy="1752600"/>
          </a:xfrm>
        </p:spPr>
        <p:txBody>
          <a:bodyPr>
            <a:normAutofit/>
          </a:bodyPr>
          <a:lstStyle>
            <a:lvl1pPr marL="0" indent="0" algn="l">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tx1">
                    <a:lumMod val="75000"/>
                    <a:lumOff val="2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tx1">
                    <a:lumMod val="75000"/>
                    <a:lumOff val="2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477000" y="4038600"/>
            <a:ext cx="3017951" cy="3219147"/>
          </a:xfrm>
          <a:prstGeom prst="rect">
            <a:avLst/>
          </a:prstGeom>
        </p:spPr>
      </p:pic>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tx1">
                  <a:lumMod val="95000"/>
                  <a:lumOff val="5000"/>
                </a:schemeClr>
              </a:buClr>
              <a:defRPr sz="2000"/>
            </a:lvl1pPr>
            <a:lvl2pPr>
              <a:lnSpc>
                <a:spcPct val="100000"/>
              </a:lnSpc>
              <a:buClr>
                <a:schemeClr val="tx1">
                  <a:lumMod val="95000"/>
                  <a:lumOff val="5000"/>
                </a:schemeClr>
              </a:buClr>
              <a:defRPr sz="2000"/>
            </a:lvl2pPr>
            <a:lvl3pPr>
              <a:lnSpc>
                <a:spcPct val="100000"/>
              </a:lnSpc>
              <a:buClr>
                <a:schemeClr val="tx1">
                  <a:lumMod val="95000"/>
                  <a:lumOff val="5000"/>
                </a:schemeClr>
              </a:buClr>
              <a:defRPr sz="1800"/>
            </a:lvl3pPr>
            <a:lvl4pPr>
              <a:lnSpc>
                <a:spcPct val="100000"/>
              </a:lnSpc>
              <a:buClr>
                <a:schemeClr val="tx1">
                  <a:lumMod val="95000"/>
                  <a:lumOff val="5000"/>
                </a:schemeClr>
              </a:buClr>
              <a:defRPr sz="1600"/>
            </a:lvl4pPr>
            <a:lvl5pPr>
              <a:lnSpc>
                <a:spcPct val="100000"/>
              </a:lnSpc>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116388" y="1752601"/>
            <a:ext cx="4041775" cy="4068763"/>
          </a:xfrm>
        </p:spPr>
        <p:txBody>
          <a:bodyPr/>
          <a:lstStyle>
            <a:lvl1pPr>
              <a:buClr>
                <a:schemeClr val="tx1">
                  <a:lumMod val="95000"/>
                  <a:lumOff val="5000"/>
                </a:schemeClr>
              </a:buClr>
              <a:defRPr sz="2000"/>
            </a:lvl1pPr>
            <a:lvl2pPr>
              <a:buClr>
                <a:schemeClr val="tx1">
                  <a:lumMod val="95000"/>
                  <a:lumOff val="5000"/>
                </a:schemeClr>
              </a:buClr>
              <a:defRPr sz="2000"/>
            </a:lvl2pPr>
            <a:lvl3pPr>
              <a:buClr>
                <a:schemeClr val="tx1">
                  <a:lumMod val="95000"/>
                  <a:lumOff val="5000"/>
                </a:schemeClr>
              </a:buClr>
              <a:defRPr sz="1800"/>
            </a:lvl3pPr>
            <a:lvl4pPr>
              <a:buClr>
                <a:schemeClr val="tx1">
                  <a:lumMod val="95000"/>
                  <a:lumOff val="5000"/>
                </a:schemeClr>
              </a:buClr>
              <a:defRPr sz="1600"/>
            </a:lvl4pPr>
            <a:lvl5pPr>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119561"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477000" y="4038600"/>
            <a:ext cx="3017951" cy="3219147"/>
          </a:xfrm>
          <a:prstGeom prst="rect">
            <a:avLst/>
          </a:prstGeom>
        </p:spPr>
      </p:pic>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France </a:t>
            </a:r>
            <a:endParaRPr lang="en-US" dirty="0"/>
          </a:p>
        </p:txBody>
      </p:sp>
      <p:sp>
        <p:nvSpPr>
          <p:cNvPr id="3" name="Subtitle 2"/>
          <p:cNvSpPr>
            <a:spLocks noGrp="1"/>
          </p:cNvSpPr>
          <p:nvPr>
            <p:ph type="subTitle" idx="1"/>
          </p:nvPr>
        </p:nvSpPr>
        <p:spPr/>
        <p:txBody>
          <a:bodyPr/>
          <a:lstStyle/>
          <a:p>
            <a:r>
              <a:rPr lang="en-US" dirty="0" smtClean="0"/>
              <a:t>John A. </a:t>
            </a:r>
            <a:r>
              <a:rPr lang="en-US" dirty="0" smtClean="0"/>
              <a:t>Borkowski/Malcolm </a:t>
            </a:r>
            <a:r>
              <a:rPr lang="en-US" dirty="0" smtClean="0"/>
              <a:t>G. Peters</a:t>
            </a:r>
            <a:endParaRPr lang="en-US" dirty="0"/>
          </a:p>
        </p:txBody>
      </p:sp>
      <p:sp>
        <p:nvSpPr>
          <p:cNvPr id="4" name="TextBox 3"/>
          <p:cNvSpPr txBox="1"/>
          <p:nvPr/>
        </p:nvSpPr>
        <p:spPr>
          <a:xfrm>
            <a:off x="6858000" y="6456128"/>
            <a:ext cx="2362200" cy="228600"/>
          </a:xfrm>
          <a:prstGeom prst="rect">
            <a:avLst/>
          </a:prstGeom>
        </p:spPr>
        <p:txBody>
          <a:bodyPr vert="horz" wrap="square" lIns="91440" tIns="45720" rIns="91440" bIns="45720" rtlCol="0" anchor="ctr">
            <a:noAutofit/>
          </a:bodyPr>
          <a:lstStyle/>
          <a:p>
            <a:pPr>
              <a:spcBef>
                <a:spcPct val="0"/>
              </a:spcBef>
            </a:pPr>
            <a:endParaRPr kumimoji="0" lang="en-US" sz="1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b="1" dirty="0" smtClean="0"/>
              <a:t>Thermohaline Circulation:</a:t>
            </a:r>
            <a:r>
              <a:rPr lang="en-US" dirty="0" smtClean="0"/>
              <a:t> part of the large-scale ocean circulation that is driven by global density gradients created by surface heat and freshwater fluxes. The adjective thermohaline derives from </a:t>
            </a:r>
            <a:r>
              <a:rPr lang="en-US" i="1" dirty="0" smtClean="0"/>
              <a:t>thermo-</a:t>
            </a:r>
            <a:r>
              <a:rPr lang="en-US" dirty="0" smtClean="0"/>
              <a:t> referring to temperature and </a:t>
            </a:r>
            <a:r>
              <a:rPr lang="en-US" i="1" dirty="0" smtClean="0"/>
              <a:t>-haline</a:t>
            </a:r>
            <a:r>
              <a:rPr lang="en-US" dirty="0" smtClean="0"/>
              <a:t> referring to salt content, factors which together determine the density of sea water. </a:t>
            </a:r>
          </a:p>
          <a:p>
            <a:endParaRPr lang="en-US" b="1" dirty="0" smtClean="0"/>
          </a:p>
          <a:p>
            <a:r>
              <a:rPr lang="en-US" b="1" dirty="0" smtClean="0"/>
              <a:t>Gulf Stream Current:</a:t>
            </a:r>
            <a:r>
              <a:rPr lang="en-US" dirty="0" smtClean="0"/>
              <a:t> powerful, warm, and swift Atlantic ocean current that originates at the tip of Florida, and follows the eastern coastlines of the United States and Newfoundland before crossing the Atlantic Ocean</a:t>
            </a:r>
          </a:p>
          <a:p>
            <a:endParaRPr lang="en-US" dirty="0"/>
          </a:p>
        </p:txBody>
      </p:sp>
      <p:pic>
        <p:nvPicPr>
          <p:cNvPr id="7" name="Content Placeholder 6" descr="GulfStream1.gif"/>
          <p:cNvPicPr>
            <a:picLocks noGrp="1" noChangeAspect="1"/>
          </p:cNvPicPr>
          <p:nvPr>
            <p:ph sz="half" idx="2"/>
          </p:nvPr>
        </p:nvPicPr>
        <p:blipFill>
          <a:blip r:embed="rId2" cstate="print"/>
          <a:stretch>
            <a:fillRect/>
          </a:stretch>
        </p:blipFill>
        <p:spPr>
          <a:xfrm>
            <a:off x="4648200" y="0"/>
            <a:ext cx="3962400" cy="3333750"/>
          </a:xfrm>
        </p:spPr>
      </p:pic>
      <p:sp>
        <p:nvSpPr>
          <p:cNvPr id="4" name="Title 3"/>
          <p:cNvSpPr>
            <a:spLocks noGrp="1"/>
          </p:cNvSpPr>
          <p:nvPr>
            <p:ph type="title"/>
          </p:nvPr>
        </p:nvSpPr>
        <p:spPr/>
        <p:txBody>
          <a:bodyPr/>
          <a:lstStyle/>
          <a:p>
            <a:r>
              <a:rPr lang="en-US" dirty="0" smtClean="0"/>
              <a:t>Gulf Stream Current</a:t>
            </a:r>
            <a:endParaRPr lang="en-US" dirty="0"/>
          </a:p>
        </p:txBody>
      </p:sp>
      <p:sp>
        <p:nvSpPr>
          <p:cNvPr id="6" name="Text Placeholder 5"/>
          <p:cNvSpPr>
            <a:spLocks noGrp="1"/>
          </p:cNvSpPr>
          <p:nvPr>
            <p:ph type="body" sz="quarter" idx="13"/>
          </p:nvPr>
        </p:nvSpPr>
        <p:spPr/>
        <p:txBody>
          <a:bodyPr/>
          <a:lstStyle/>
          <a:p>
            <a:r>
              <a:rPr lang="en-US" dirty="0" smtClean="0"/>
              <a:t>Part of Thermohaline Circulation</a:t>
            </a:r>
            <a:endParaRPr lang="en-US" dirty="0"/>
          </a:p>
        </p:txBody>
      </p:sp>
      <p:pic>
        <p:nvPicPr>
          <p:cNvPr id="8" name="Picture 7" descr="gulf_stream.jpg"/>
          <p:cNvPicPr>
            <a:picLocks noChangeAspect="1"/>
          </p:cNvPicPr>
          <p:nvPr/>
        </p:nvPicPr>
        <p:blipFill>
          <a:blip r:embed="rId3" cstate="print"/>
          <a:stretch>
            <a:fillRect/>
          </a:stretch>
        </p:blipFill>
        <p:spPr>
          <a:xfrm>
            <a:off x="4419600" y="3581400"/>
            <a:ext cx="4503576" cy="2942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irocco_map.gif"/>
          <p:cNvPicPr>
            <a:picLocks noGrp="1" noChangeAspect="1"/>
          </p:cNvPicPr>
          <p:nvPr>
            <p:ph sz="half" idx="2"/>
          </p:nvPr>
        </p:nvPicPr>
        <p:blipFill>
          <a:blip r:embed="rId2" cstate="print"/>
          <a:stretch>
            <a:fillRect/>
          </a:stretch>
        </p:blipFill>
        <p:spPr>
          <a:xfrm>
            <a:off x="191294" y="2677319"/>
            <a:ext cx="3810000" cy="2219325"/>
          </a:xfrm>
        </p:spPr>
      </p:pic>
      <p:sp>
        <p:nvSpPr>
          <p:cNvPr id="4" name="Content Placeholder 3"/>
          <p:cNvSpPr>
            <a:spLocks noGrp="1"/>
          </p:cNvSpPr>
          <p:nvPr>
            <p:ph sz="quarter" idx="4"/>
          </p:nvPr>
        </p:nvSpPr>
        <p:spPr>
          <a:xfrm>
            <a:off x="4267200" y="381000"/>
            <a:ext cx="4041775" cy="4068763"/>
          </a:xfrm>
        </p:spPr>
        <p:txBody>
          <a:bodyPr>
            <a:normAutofit fontScale="85000" lnSpcReduction="10000"/>
          </a:bodyPr>
          <a:lstStyle/>
          <a:p>
            <a:r>
              <a:rPr lang="en-US" b="1" dirty="0" smtClean="0"/>
              <a:t>Temperate</a:t>
            </a:r>
            <a:r>
              <a:rPr lang="en-US" dirty="0" smtClean="0"/>
              <a:t>: having temperatures that are not too hot or too cold</a:t>
            </a:r>
          </a:p>
          <a:p>
            <a:r>
              <a:rPr lang="en-US" b="1" dirty="0" smtClean="0"/>
              <a:t>Sirocco:</a:t>
            </a:r>
            <a:r>
              <a:rPr lang="en-US" dirty="0" smtClean="0"/>
              <a:t> all-inclusive name given to hot and subsequently humid southeast to southwest winds originating as hot, dry desert-air over Northern Africa, flowing northward into the southern Mediterranean basin.</a:t>
            </a:r>
          </a:p>
          <a:p>
            <a:r>
              <a:rPr lang="en-US" b="1" dirty="0" smtClean="0"/>
              <a:t>Alps: </a:t>
            </a:r>
            <a:r>
              <a:rPr lang="en-US" dirty="0" smtClean="0"/>
              <a:t>one of the great mountain range systems of Europe stretching approximately 1,200 kilometers (750 mi) across eight Alpine countries from Austria and Slovenia in the east, Switzerland, Liechtenstein, Germany, and France, to the west, and Italy and Monaco to the south. </a:t>
            </a:r>
            <a:endParaRPr lang="en-US" dirty="0"/>
          </a:p>
        </p:txBody>
      </p:sp>
      <p:sp>
        <p:nvSpPr>
          <p:cNvPr id="6" name="Title 5"/>
          <p:cNvSpPr>
            <a:spLocks noGrp="1"/>
          </p:cNvSpPr>
          <p:nvPr>
            <p:ph type="title"/>
          </p:nvPr>
        </p:nvSpPr>
        <p:spPr/>
        <p:txBody>
          <a:bodyPr/>
          <a:lstStyle/>
          <a:p>
            <a:r>
              <a:rPr lang="en-US" dirty="0" smtClean="0"/>
              <a:t>Two Major Climate</a:t>
            </a:r>
            <a:endParaRPr lang="en-US" dirty="0"/>
          </a:p>
        </p:txBody>
      </p:sp>
      <p:sp>
        <p:nvSpPr>
          <p:cNvPr id="7" name="Text Placeholder 6"/>
          <p:cNvSpPr>
            <a:spLocks noGrp="1"/>
          </p:cNvSpPr>
          <p:nvPr>
            <p:ph type="body" sz="quarter" idx="13"/>
          </p:nvPr>
        </p:nvSpPr>
        <p:spPr/>
        <p:txBody>
          <a:bodyPr/>
          <a:lstStyle/>
          <a:p>
            <a:r>
              <a:rPr lang="en-US" dirty="0" smtClean="0"/>
              <a:t>Alps Mountain: Berlin Wall?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France</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Comparative Area: Colorado</a:t>
            </a:r>
          </a:p>
          <a:p>
            <a:r>
              <a:rPr lang="en-US" dirty="0" smtClean="0"/>
              <a:t>Coastline: 3,427km</a:t>
            </a:r>
          </a:p>
          <a:p>
            <a:r>
              <a:rPr lang="en-US" dirty="0" smtClean="0"/>
              <a:t>Terrain: mostly flat plains or gently rolling hills in north and west; remainder is mountainous, especially Pyrenees in south, Alps in east </a:t>
            </a:r>
          </a:p>
          <a:p>
            <a:r>
              <a:rPr lang="en-US" dirty="0" smtClean="0"/>
              <a:t>Climate: generally cool winters and mild summers, but mild winters and hot summers along the Mediterranean; occasional strong, cold, dry, north-to-northwesterly wind known as mistral 	</a:t>
            </a:r>
          </a:p>
          <a:p>
            <a:pPr lvl="3"/>
            <a:endParaRPr lang="en-US" dirty="0"/>
          </a:p>
        </p:txBody>
      </p:sp>
      <p:sp>
        <p:nvSpPr>
          <p:cNvPr id="4" name="Content Placeholder 3"/>
          <p:cNvSpPr>
            <a:spLocks noGrp="1"/>
          </p:cNvSpPr>
          <p:nvPr>
            <p:ph sz="quarter" idx="4"/>
          </p:nvPr>
        </p:nvSpPr>
        <p:spPr/>
        <p:txBody>
          <a:bodyPr>
            <a:normAutofit lnSpcReduction="10000"/>
          </a:bodyPr>
          <a:lstStyle/>
          <a:p>
            <a:r>
              <a:rPr lang="en-US" dirty="0" smtClean="0"/>
              <a:t>Comparative Area: Twice the size of PA. Slightly smaller than Oregon</a:t>
            </a:r>
          </a:p>
          <a:p>
            <a:r>
              <a:rPr lang="en-US" dirty="0" smtClean="0"/>
              <a:t>Coastline: 17,820km</a:t>
            </a:r>
          </a:p>
          <a:p>
            <a:r>
              <a:rPr lang="en-US" dirty="0" smtClean="0"/>
              <a:t>Terrain: mostly rugged hills and low mountains in the north and west, with level to rolling plains in the east and southeast</a:t>
            </a:r>
          </a:p>
          <a:p>
            <a:r>
              <a:rPr lang="en-US" dirty="0" smtClean="0"/>
              <a:t>Climate: generally cool winters and mild summers, but mild winters and hot summers along the Mediterranean; occasional strong, cold, dry, north-to-northwesterly wind known as mistral 	</a:t>
            </a:r>
          </a:p>
          <a:p>
            <a:endParaRPr lang="en-US" dirty="0"/>
          </a:p>
        </p:txBody>
      </p:sp>
      <p:sp>
        <p:nvSpPr>
          <p:cNvPr id="5" name="Text Placeholder 4"/>
          <p:cNvSpPr>
            <a:spLocks noGrp="1"/>
          </p:cNvSpPr>
          <p:nvPr>
            <p:ph type="body" idx="12"/>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United Kingdom</a:t>
            </a:r>
            <a:endParaRPr lang="en-US" dirty="0"/>
          </a:p>
        </p:txBody>
      </p:sp>
      <p:sp>
        <p:nvSpPr>
          <p:cNvPr id="6" name="Title 5"/>
          <p:cNvSpPr>
            <a:spLocks noGrp="1"/>
          </p:cNvSpPr>
          <p:nvPr>
            <p:ph type="title"/>
          </p:nvPr>
        </p:nvSpPr>
        <p:spPr/>
        <p:txBody>
          <a:bodyPr/>
          <a:lstStyle/>
          <a:p>
            <a:r>
              <a:rPr lang="en-US" dirty="0" smtClean="0"/>
              <a:t>Comparison of France and UK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Characteristics</a:t>
            </a:r>
            <a:endParaRPr lang="en-US" dirty="0"/>
          </a:p>
        </p:txBody>
      </p:sp>
      <p:sp>
        <p:nvSpPr>
          <p:cNvPr id="3" name="Content Placeholder 2"/>
          <p:cNvSpPr>
            <a:spLocks noGrp="1"/>
          </p:cNvSpPr>
          <p:nvPr>
            <p:ph sz="half" idx="2"/>
          </p:nvPr>
        </p:nvSpPr>
        <p:spPr/>
        <p:txBody>
          <a:bodyPr>
            <a:normAutofit/>
          </a:bodyPr>
          <a:lstStyle/>
          <a:p>
            <a:r>
              <a:rPr lang="en-US" dirty="0" smtClean="0"/>
              <a:t>west coasts at the middle latitudes of most continents, and generally features warm (but not hot) summers and cool (but not cold) winters, with a relatively narrow annual temperature range</a:t>
            </a:r>
          </a:p>
          <a:p>
            <a:endParaRPr lang="en-US" dirty="0" smtClean="0"/>
          </a:p>
          <a:p>
            <a:r>
              <a:rPr lang="en-US" dirty="0" smtClean="0"/>
              <a:t>It typically lacks a dry season, as precipitation is more evenly dispersed throughout the year.</a:t>
            </a:r>
          </a:p>
          <a:p>
            <a:pPr>
              <a:buNone/>
            </a:pPr>
            <a:endParaRPr lang="en-US" dirty="0" smtClean="0"/>
          </a:p>
          <a:p>
            <a:pPr lvl="1"/>
            <a:endParaRPr lang="en-US" dirty="0"/>
          </a:p>
        </p:txBody>
      </p:sp>
      <p:pic>
        <p:nvPicPr>
          <p:cNvPr id="9" name="Content Placeholder 8" descr="france-climate-map.jpg"/>
          <p:cNvPicPr>
            <a:picLocks noGrp="1" noChangeAspect="1"/>
          </p:cNvPicPr>
          <p:nvPr>
            <p:ph sz="quarter" idx="4"/>
          </p:nvPr>
        </p:nvPicPr>
        <p:blipFill>
          <a:blip r:embed="rId2" cstate="print"/>
          <a:stretch>
            <a:fillRect/>
          </a:stretch>
        </p:blipFill>
        <p:spPr>
          <a:xfrm>
            <a:off x="4116388" y="1995647"/>
            <a:ext cx="4041775" cy="3582669"/>
          </a:xfrm>
        </p:spPr>
      </p:pic>
      <p:sp>
        <p:nvSpPr>
          <p:cNvPr id="5" name="Text Placeholder 4"/>
          <p:cNvSpPr>
            <a:spLocks noGrp="1"/>
          </p:cNvSpPr>
          <p:nvPr>
            <p:ph type="body" idx="12"/>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France</a:t>
            </a:r>
            <a:endParaRPr lang="en-US" dirty="0"/>
          </a:p>
        </p:txBody>
      </p:sp>
      <p:sp>
        <p:nvSpPr>
          <p:cNvPr id="6" name="Title 5"/>
          <p:cNvSpPr>
            <a:spLocks noGrp="1"/>
          </p:cNvSpPr>
          <p:nvPr>
            <p:ph type="title"/>
          </p:nvPr>
        </p:nvSpPr>
        <p:spPr/>
        <p:txBody>
          <a:bodyPr/>
          <a:lstStyle/>
          <a:p>
            <a:r>
              <a:rPr lang="en-US" dirty="0" smtClean="0"/>
              <a:t>Ocean Climate</a:t>
            </a:r>
            <a:endParaRPr lang="en-US" dirty="0"/>
          </a:p>
        </p:txBody>
      </p:sp>
      <p:sp>
        <p:nvSpPr>
          <p:cNvPr id="7" name="Text Placeholder 6"/>
          <p:cNvSpPr>
            <a:spLocks noGrp="1"/>
          </p:cNvSpPr>
          <p:nvPr>
            <p:ph type="body" sz="quarter" idx="13"/>
          </p:nvPr>
        </p:nvSpPr>
        <p:spPr/>
        <p:txBody>
          <a:bodyPr/>
          <a:lstStyle/>
          <a:p>
            <a:r>
              <a:rPr lang="en-US" dirty="0" smtClean="0"/>
              <a:t>known as </a:t>
            </a:r>
            <a:r>
              <a:rPr lang="en-US" b="1" dirty="0" smtClean="0"/>
              <a:t>marine</a:t>
            </a:r>
            <a:r>
              <a:rPr lang="en-US" dirty="0" smtClean="0"/>
              <a:t>, </a:t>
            </a:r>
            <a:r>
              <a:rPr lang="en-US" b="1" dirty="0" smtClean="0"/>
              <a:t>west coast</a:t>
            </a:r>
            <a:r>
              <a:rPr lang="en-US" dirty="0" smtClean="0"/>
              <a:t> and </a:t>
            </a:r>
            <a:r>
              <a:rPr lang="en-US" b="1" dirty="0" smtClean="0"/>
              <a:t>maritime</a:t>
            </a:r>
            <a:endParaRPr lang="en-US" dirty="0"/>
          </a:p>
        </p:txBody>
      </p:sp>
      <p:sp>
        <p:nvSpPr>
          <p:cNvPr id="12" name="Oval Callout 11"/>
          <p:cNvSpPr/>
          <p:nvPr/>
        </p:nvSpPr>
        <p:spPr>
          <a:xfrm>
            <a:off x="7391400" y="76200"/>
            <a:ext cx="1676400" cy="1357086"/>
          </a:xfrm>
          <a:prstGeom prst="wedgeEllipseCallou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solidFill>
                  <a:schemeClr val="bg1"/>
                </a:solidFill>
              </a:rPr>
              <a:t>Where in USA?  Washington and Oregon</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France</a:t>
            </a:r>
            <a:endParaRPr lang="en-US" dirty="0"/>
          </a:p>
        </p:txBody>
      </p:sp>
      <p:pic>
        <p:nvPicPr>
          <p:cNvPr id="10" name="Content Placeholder 9" descr="france-climate-map.jpg"/>
          <p:cNvPicPr>
            <a:picLocks noGrp="1" noChangeAspect="1"/>
          </p:cNvPicPr>
          <p:nvPr>
            <p:ph sz="half" idx="2"/>
          </p:nvPr>
        </p:nvPicPr>
        <p:blipFill>
          <a:blip r:embed="rId2" cstate="print"/>
          <a:stretch>
            <a:fillRect/>
          </a:stretch>
        </p:blipFill>
        <p:spPr>
          <a:xfrm>
            <a:off x="76200" y="1996350"/>
            <a:ext cx="4040188" cy="3581262"/>
          </a:xfrm>
        </p:spPr>
      </p:pic>
      <p:sp>
        <p:nvSpPr>
          <p:cNvPr id="5" name="Text Placeholder 4"/>
          <p:cNvSpPr>
            <a:spLocks noGrp="1"/>
          </p:cNvSpPr>
          <p:nvPr>
            <p:ph type="body" idx="12"/>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Characteristics</a:t>
            </a:r>
            <a:endParaRPr lang="en-US" dirty="0"/>
          </a:p>
        </p:txBody>
      </p:sp>
      <p:sp>
        <p:nvSpPr>
          <p:cNvPr id="6" name="Title 5"/>
          <p:cNvSpPr>
            <a:spLocks noGrp="1"/>
          </p:cNvSpPr>
          <p:nvPr>
            <p:ph type="title"/>
          </p:nvPr>
        </p:nvSpPr>
        <p:spPr/>
        <p:txBody>
          <a:bodyPr/>
          <a:lstStyle/>
          <a:p>
            <a:r>
              <a:rPr lang="en-US" dirty="0" smtClean="0"/>
              <a:t>Continental Climate</a:t>
            </a:r>
            <a:endParaRPr lang="en-US" dirty="0"/>
          </a:p>
        </p:txBody>
      </p:sp>
      <p:sp>
        <p:nvSpPr>
          <p:cNvPr id="7" name="Text Placeholder 6"/>
          <p:cNvSpPr>
            <a:spLocks noGrp="1"/>
          </p:cNvSpPr>
          <p:nvPr>
            <p:ph type="body" sz="quarter" idx="13"/>
          </p:nvPr>
        </p:nvSpPr>
        <p:spPr/>
        <p:txBody>
          <a:bodyPr/>
          <a:lstStyle/>
          <a:p>
            <a:r>
              <a:rPr lang="en-US" dirty="0" smtClean="0"/>
              <a:t>known as </a:t>
            </a:r>
            <a:r>
              <a:rPr lang="en-US" b="1" dirty="0" smtClean="0"/>
              <a:t>Humid Continental Climate</a:t>
            </a:r>
            <a:endParaRPr lang="en-US" b="1" dirty="0"/>
          </a:p>
        </p:txBody>
      </p:sp>
      <p:sp>
        <p:nvSpPr>
          <p:cNvPr id="12" name="Oval Callout 11"/>
          <p:cNvSpPr/>
          <p:nvPr/>
        </p:nvSpPr>
        <p:spPr>
          <a:xfrm>
            <a:off x="7391400" y="76200"/>
            <a:ext cx="1676400" cy="1357086"/>
          </a:xfrm>
          <a:prstGeom prst="wedgeEllipseCallou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solidFill>
                  <a:schemeClr val="bg1"/>
                </a:solidFill>
              </a:rPr>
              <a:t>Where in North America? Northern USA and Canada</a:t>
            </a:r>
            <a:endParaRPr lang="en-US" sz="1200" dirty="0">
              <a:solidFill>
                <a:schemeClr val="bg1"/>
              </a:solidFill>
            </a:endParaRPr>
          </a:p>
        </p:txBody>
      </p:sp>
      <p:sp>
        <p:nvSpPr>
          <p:cNvPr id="11" name="Content Placeholder 10"/>
          <p:cNvSpPr>
            <a:spLocks noGrp="1"/>
          </p:cNvSpPr>
          <p:nvPr>
            <p:ph sz="quarter" idx="4"/>
          </p:nvPr>
        </p:nvSpPr>
        <p:spPr/>
        <p:txBody>
          <a:bodyPr/>
          <a:lstStyle/>
          <a:p>
            <a:r>
              <a:rPr lang="en-US" dirty="0" smtClean="0"/>
              <a:t>climate characterized by important annual variation in temperature due to the lack of significant bodies of water nearby. </a:t>
            </a:r>
          </a:p>
          <a:p>
            <a:r>
              <a:rPr lang="en-US" dirty="0" smtClean="0"/>
              <a:t>Often winter temperature is cold enough to support a fixed period of snow each year, and relatively moderate precipitation occurring mostly in summer</a:t>
            </a:r>
          </a:p>
          <a:p>
            <a:r>
              <a:rPr lang="en-US" dirty="0" smtClean="0"/>
              <a:t>US: Northern of Mid-West, New England,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Characteristics</a:t>
            </a:r>
            <a:endParaRPr lang="en-US" dirty="0"/>
          </a:p>
        </p:txBody>
      </p:sp>
      <p:sp>
        <p:nvSpPr>
          <p:cNvPr id="3" name="Content Placeholder 2"/>
          <p:cNvSpPr>
            <a:spLocks noGrp="1"/>
          </p:cNvSpPr>
          <p:nvPr>
            <p:ph sz="half" idx="2"/>
          </p:nvPr>
        </p:nvSpPr>
        <p:spPr/>
        <p:txBody>
          <a:bodyPr>
            <a:normAutofit/>
          </a:bodyPr>
          <a:lstStyle/>
          <a:p>
            <a:r>
              <a:rPr lang="en-US" dirty="0" smtClean="0"/>
              <a:t>mild, rainy winters and hot, dry summers, which supports characteristic Mediterranean forests, woodlands, and scrub vegetation</a:t>
            </a:r>
          </a:p>
          <a:p>
            <a:r>
              <a:rPr lang="en-US" dirty="0" smtClean="0"/>
              <a:t>Old World region where olive trees grow.</a:t>
            </a:r>
          </a:p>
          <a:p>
            <a:r>
              <a:rPr lang="en-US" dirty="0" smtClean="0"/>
              <a:t>USA:  Southern California</a:t>
            </a:r>
          </a:p>
          <a:p>
            <a:endParaRPr lang="en-US" dirty="0" smtClean="0"/>
          </a:p>
        </p:txBody>
      </p:sp>
      <p:pic>
        <p:nvPicPr>
          <p:cNvPr id="9" name="Content Placeholder 8" descr="france-climate-map.jpg"/>
          <p:cNvPicPr>
            <a:picLocks noGrp="1" noChangeAspect="1"/>
          </p:cNvPicPr>
          <p:nvPr>
            <p:ph sz="quarter" idx="4"/>
          </p:nvPr>
        </p:nvPicPr>
        <p:blipFill>
          <a:blip r:embed="rId2" cstate="print"/>
          <a:stretch>
            <a:fillRect/>
          </a:stretch>
        </p:blipFill>
        <p:spPr>
          <a:xfrm>
            <a:off x="4116388" y="1995647"/>
            <a:ext cx="4041775" cy="3582669"/>
          </a:xfrm>
        </p:spPr>
      </p:pic>
      <p:sp>
        <p:nvSpPr>
          <p:cNvPr id="5" name="Text Placeholder 4"/>
          <p:cNvSpPr>
            <a:spLocks noGrp="1"/>
          </p:cNvSpPr>
          <p:nvPr>
            <p:ph type="body" idx="12"/>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France</a:t>
            </a:r>
            <a:endParaRPr lang="en-US" dirty="0"/>
          </a:p>
        </p:txBody>
      </p:sp>
      <p:sp>
        <p:nvSpPr>
          <p:cNvPr id="6" name="Title 5"/>
          <p:cNvSpPr>
            <a:spLocks noGrp="1"/>
          </p:cNvSpPr>
          <p:nvPr>
            <p:ph type="title"/>
          </p:nvPr>
        </p:nvSpPr>
        <p:spPr/>
        <p:txBody>
          <a:bodyPr/>
          <a:lstStyle/>
          <a:p>
            <a:r>
              <a:rPr lang="en-US" dirty="0" smtClean="0"/>
              <a:t>Mediterranean Climate</a:t>
            </a:r>
            <a:endParaRPr lang="en-US" dirty="0"/>
          </a:p>
        </p:txBody>
      </p:sp>
      <p:sp>
        <p:nvSpPr>
          <p:cNvPr id="7" name="Text Placeholder 6"/>
          <p:cNvSpPr>
            <a:spLocks noGrp="1"/>
          </p:cNvSpPr>
          <p:nvPr>
            <p:ph type="body" sz="quarter" idx="13"/>
          </p:nvPr>
        </p:nvSpPr>
        <p:spPr/>
        <p:txBody>
          <a:bodyPr/>
          <a:lstStyle/>
          <a:p>
            <a:r>
              <a:rPr lang="en-US" dirty="0" smtClean="0"/>
              <a:t>known as </a:t>
            </a:r>
            <a:r>
              <a:rPr lang="en-US" b="1" dirty="0" smtClean="0"/>
              <a:t>Marine</a:t>
            </a:r>
            <a:r>
              <a:rPr lang="en-US" dirty="0" smtClean="0"/>
              <a:t>, </a:t>
            </a:r>
            <a:r>
              <a:rPr lang="en-US" b="1" dirty="0" smtClean="0"/>
              <a:t>West Coast</a:t>
            </a:r>
            <a:r>
              <a:rPr lang="en-US" dirty="0" smtClean="0"/>
              <a:t> and </a:t>
            </a:r>
            <a:r>
              <a:rPr lang="en-US" b="1" dirty="0" smtClean="0"/>
              <a:t>Maritime</a:t>
            </a:r>
            <a:endParaRPr lang="en-US" dirty="0"/>
          </a:p>
        </p:txBody>
      </p:sp>
      <p:sp>
        <p:nvSpPr>
          <p:cNvPr id="12" name="Oval Callout 11"/>
          <p:cNvSpPr/>
          <p:nvPr/>
        </p:nvSpPr>
        <p:spPr>
          <a:xfrm>
            <a:off x="7391400" y="76200"/>
            <a:ext cx="1676400" cy="1357086"/>
          </a:xfrm>
          <a:prstGeom prst="wedgeEllipseCallou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solidFill>
                  <a:schemeClr val="bg1"/>
                </a:solidFill>
              </a:rPr>
              <a:t>Ask me about Old World vs. New World with wine</a:t>
            </a:r>
            <a:endParaRPr lang="en-US" sz="1200" dirty="0">
              <a:solidFill>
                <a:schemeClr val="bg1"/>
              </a:solidFill>
            </a:endParaRPr>
          </a:p>
        </p:txBody>
      </p:sp>
      <p:pic>
        <p:nvPicPr>
          <p:cNvPr id="10" name="Picture 9" descr="i97426.jpg"/>
          <p:cNvPicPr>
            <a:picLocks noChangeAspect="1"/>
          </p:cNvPicPr>
          <p:nvPr/>
        </p:nvPicPr>
        <p:blipFill>
          <a:blip r:embed="rId3" cstate="print"/>
          <a:stretch>
            <a:fillRect/>
          </a:stretch>
        </p:blipFill>
        <p:spPr>
          <a:xfrm>
            <a:off x="228600" y="4457700"/>
            <a:ext cx="3200400" cy="2400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France</a:t>
            </a:r>
            <a:endParaRPr lang="en-US" dirty="0"/>
          </a:p>
        </p:txBody>
      </p:sp>
      <p:pic>
        <p:nvPicPr>
          <p:cNvPr id="10" name="Content Placeholder 9" descr="france-climate-map.jpg"/>
          <p:cNvPicPr>
            <a:picLocks noGrp="1" noChangeAspect="1"/>
          </p:cNvPicPr>
          <p:nvPr>
            <p:ph sz="half" idx="2"/>
          </p:nvPr>
        </p:nvPicPr>
        <p:blipFill>
          <a:blip r:embed="rId2" cstate="print"/>
          <a:stretch>
            <a:fillRect/>
          </a:stretch>
        </p:blipFill>
        <p:spPr>
          <a:xfrm>
            <a:off x="76200" y="1996350"/>
            <a:ext cx="4040188" cy="3581262"/>
          </a:xfrm>
        </p:spPr>
      </p:pic>
      <p:sp>
        <p:nvSpPr>
          <p:cNvPr id="5" name="Text Placeholder 4"/>
          <p:cNvSpPr>
            <a:spLocks noGrp="1"/>
          </p:cNvSpPr>
          <p:nvPr>
            <p:ph type="body" idx="12"/>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Characteristics</a:t>
            </a:r>
            <a:endParaRPr lang="en-US" dirty="0"/>
          </a:p>
        </p:txBody>
      </p:sp>
      <p:sp>
        <p:nvSpPr>
          <p:cNvPr id="6" name="Title 5"/>
          <p:cNvSpPr>
            <a:spLocks noGrp="1"/>
          </p:cNvSpPr>
          <p:nvPr>
            <p:ph type="title"/>
          </p:nvPr>
        </p:nvSpPr>
        <p:spPr/>
        <p:txBody>
          <a:bodyPr/>
          <a:lstStyle/>
          <a:p>
            <a:r>
              <a:rPr lang="en-US" dirty="0" smtClean="0"/>
              <a:t>Mountain Climate</a:t>
            </a:r>
            <a:endParaRPr lang="en-US" dirty="0"/>
          </a:p>
        </p:txBody>
      </p:sp>
      <p:sp>
        <p:nvSpPr>
          <p:cNvPr id="7" name="Text Placeholder 6"/>
          <p:cNvSpPr>
            <a:spLocks noGrp="1"/>
          </p:cNvSpPr>
          <p:nvPr>
            <p:ph type="body" sz="quarter" idx="13"/>
          </p:nvPr>
        </p:nvSpPr>
        <p:spPr/>
        <p:txBody>
          <a:bodyPr/>
          <a:lstStyle/>
          <a:p>
            <a:r>
              <a:rPr lang="en-US" dirty="0" smtClean="0"/>
              <a:t>known as </a:t>
            </a:r>
            <a:r>
              <a:rPr lang="en-US" b="1" dirty="0" smtClean="0"/>
              <a:t>Alpine or Highland Climate</a:t>
            </a:r>
            <a:endParaRPr lang="en-US" b="1" dirty="0"/>
          </a:p>
        </p:txBody>
      </p:sp>
      <p:sp>
        <p:nvSpPr>
          <p:cNvPr id="12" name="Oval Callout 11"/>
          <p:cNvSpPr/>
          <p:nvPr/>
        </p:nvSpPr>
        <p:spPr>
          <a:xfrm>
            <a:off x="7391400" y="76200"/>
            <a:ext cx="1676400" cy="1357086"/>
          </a:xfrm>
          <a:prstGeom prst="wedgeEllipseCallou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solidFill>
                  <a:schemeClr val="bg1"/>
                </a:solidFill>
              </a:rPr>
              <a:t>A callout, this can be edited or deleted</a:t>
            </a:r>
            <a:endParaRPr lang="en-US" sz="1200" dirty="0">
              <a:solidFill>
                <a:schemeClr val="bg1"/>
              </a:solidFill>
            </a:endParaRPr>
          </a:p>
        </p:txBody>
      </p:sp>
      <p:sp>
        <p:nvSpPr>
          <p:cNvPr id="11" name="Content Placeholder 10"/>
          <p:cNvSpPr>
            <a:spLocks noGrp="1"/>
          </p:cNvSpPr>
          <p:nvPr>
            <p:ph sz="quarter" idx="4"/>
          </p:nvPr>
        </p:nvSpPr>
        <p:spPr/>
        <p:txBody>
          <a:bodyPr/>
          <a:lstStyle/>
          <a:p>
            <a:r>
              <a:rPr lang="en-US" dirty="0" smtClean="0"/>
              <a:t>average weather for a region above the tree line (timberline)</a:t>
            </a:r>
          </a:p>
          <a:p>
            <a:r>
              <a:rPr lang="en-US" dirty="0" smtClean="0"/>
              <a:t>Trees can’t tolerate to grow over 12,000 feet.</a:t>
            </a:r>
          </a:p>
        </p:txBody>
      </p:sp>
      <p:pic>
        <p:nvPicPr>
          <p:cNvPr id="9" name="Picture 8" descr="banner_berdanier.jpg"/>
          <p:cNvPicPr>
            <a:picLocks noChangeAspect="1"/>
          </p:cNvPicPr>
          <p:nvPr/>
        </p:nvPicPr>
        <p:blipFill>
          <a:blip r:embed="rId3" cstate="print"/>
          <a:stretch>
            <a:fillRect/>
          </a:stretch>
        </p:blipFill>
        <p:spPr>
          <a:xfrm>
            <a:off x="4191000" y="3200400"/>
            <a:ext cx="4393692" cy="1181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M_global_desk">
  <a:themeElements>
    <a:clrScheme name="custom">
      <a:dk1>
        <a:sysClr val="windowText" lastClr="000000"/>
      </a:dk1>
      <a:lt1>
        <a:sysClr val="window" lastClr="FFFFFF"/>
      </a:lt1>
      <a:dk2>
        <a:srgbClr val="04617B"/>
      </a:dk2>
      <a:lt2>
        <a:srgbClr val="DBF5F9"/>
      </a:lt2>
      <a:accent1>
        <a:srgbClr val="232F7C"/>
      </a:accent1>
      <a:accent2>
        <a:srgbClr val="237BD6"/>
      </a:accent2>
      <a:accent3>
        <a:srgbClr val="D0082B"/>
      </a:accent3>
      <a:accent4>
        <a:srgbClr val="CED00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4A8C20-2BB2-4ED7-A688-DD1B39834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PM_global_desk</Template>
  <TotalTime>136</TotalTime>
  <Words>554</Words>
  <Application>Microsoft Office PowerPoint</Application>
  <PresentationFormat>On-screen Show (4:3)</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UI</vt:lpstr>
      <vt:lpstr>Perpetua</vt:lpstr>
      <vt:lpstr>PM_global_desk</vt:lpstr>
      <vt:lpstr>France </vt:lpstr>
      <vt:lpstr>Gulf Stream Current</vt:lpstr>
      <vt:lpstr>Two Major Climate</vt:lpstr>
      <vt:lpstr>Comparison of France and UK</vt:lpstr>
      <vt:lpstr>Ocean Climate</vt:lpstr>
      <vt:lpstr>Continental Climate</vt:lpstr>
      <vt:lpstr>Mediterranean Climate</vt:lpstr>
      <vt:lpstr>Mountain Climate</vt:lpstr>
    </vt:vector>
  </TitlesOfParts>
  <Company>Indiana School for the Deaf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dc:title>
  <dc:creator>ISDTCS</dc:creator>
  <cp:lastModifiedBy>ISDTCS</cp:lastModifiedBy>
  <cp:revision>15</cp:revision>
  <dcterms:created xsi:type="dcterms:W3CDTF">2014-09-09T01:04:59Z</dcterms:created>
  <dcterms:modified xsi:type="dcterms:W3CDTF">2014-09-09T20:24:29Z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TC018572789991</vt:lpwstr>
  </property>
</Properties>
</file>